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/>
    <p:restoredTop sz="96208"/>
  </p:normalViewPr>
  <p:slideViewPr>
    <p:cSldViewPr snapToGrid="0">
      <p:cViewPr varScale="1">
        <p:scale>
          <a:sx n="181" d="100"/>
          <a:sy n="181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F9A85-C214-1DD6-F060-431BBAEA1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9653E9-94BF-A9C0-0302-288B0E34D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1437F-0CD7-3C16-A2A0-2ADCD1B87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71A8C8-AD15-0181-A895-F3FD37E6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87C4AF-6444-2B23-BA5B-0FAC1858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600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5C13C-81DF-C118-2332-7B321765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37C7F6-9A37-80A0-9E20-C7F5BF721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A7DD83-714C-6FED-D89E-73C487FF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988DB-3EED-E83D-ED4C-12417AFB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FAB9CE-29C3-ADE0-B4F4-3DBFC6D30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06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340616-AF41-CA24-EF2D-6955646B3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1E0476-E024-4DF4-1883-D5C00BA4C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BBB7F1-6AA7-79C7-694E-48C6FEC2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1C37B-5516-FF22-CFE5-8BAEF61A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F2BE23-BAEC-C429-491E-FF32F22A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332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0CAAB-EBDB-9C40-D47C-DFA3DE8B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7B0BA-0837-9449-1809-B025463A5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D00AB-94F6-CD6A-7282-72AE19B9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48802-EE69-872C-88FF-5683B130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994EA8-F88A-B26D-F5F8-0ADDF03F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832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F01CE-0688-2233-A9DF-56E8C550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33D6B0-893B-B028-416D-7202EE909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7044D-05F4-8EBD-F3BA-0D2CE433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EB5912-DE0A-909A-B02D-6A1F9CE6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B01AF9-C344-094A-16D0-B15CE1D9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48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E2BC-A6E6-1671-7F3C-EF9E3CDC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D74E3-84BE-137A-BEA0-4E39DC064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10D3C4-CA3D-68BE-BD7D-76D70658A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2172F2-C030-5726-520C-2F8522F4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E47ECC-48F1-5E4C-9CBD-073F0997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2BAC53-E117-FF36-F924-12251DAE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655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6105D-7C80-1984-4D93-8CA21277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4D9324-0C5F-44F2-DC80-CE9DF4F41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682A53-C8ED-C771-8709-73487EC38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D3A238-B86D-6C32-2834-8806ACCAE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AE04E2-5715-84A9-B363-143255C75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D8ED61-C27E-8F6C-A5B2-B372F973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EBEAFA-5FA3-D3CF-6B60-ABFAAB56C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FB756A-1BCD-10E0-0437-C855369C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810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9A067-F251-CDDA-CD68-C324129B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124D84-1CD3-244B-458F-F7F84857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4EC71-27A1-8B87-AE0A-C12893A7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045F52-96BE-CA27-5B60-72450CFA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24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60B372-61A8-5E91-2AD3-1A3EF279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7E655F-B632-E693-9087-80467EB2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48CD57-6966-D70D-AECA-B035E0D2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27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2E558-96F9-F5E9-AF67-708A8D9E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8AA17-3503-1B7D-4B72-5B14C0CB9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61A36A-B485-6806-A9F7-E6B38BA4F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82E1D-81EB-A904-37B7-93B52C961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85B32-01A6-AC89-9051-B8F23C9C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A5AC8F-7E9E-1B84-7A50-756CBA71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005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9C0FE-5596-387A-CAC3-EFA21E11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D77358-E452-F888-21CC-B8517ECC6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F37A07-E803-C8E7-DF20-EED8938B2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7FAFE4-7979-2891-B318-F2EF4C19D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4612DF-1C4A-6F17-640D-99BC10C9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A4EBFC-AAB9-04BB-306A-1321CEA58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91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657433-6269-AAB4-F3C9-43B9AB2F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784E-4041-44A0-9F34-6D2CC2204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0B771-150F-5EEB-919F-FE29240DE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EB3F7-F92A-A64B-BBFD-29D18128B456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8057F6-469D-6FF8-DB1C-42DD76871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B52030-4DC8-D805-ABA3-1FCC9165C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760DC-9BCC-614F-B513-AC195B32A0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26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0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svg"/><Relationship Id="rId5" Type="http://schemas.openxmlformats.org/officeDocument/2006/relationships/image" Target="../media/image13.pn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E95C14-A6DE-4BBA-316A-7746852F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483" cy="685800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12B06D81-B6C3-E194-FEDD-E032F6A75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ACADEMY ENGRAVED LET PLAIN:1.0" panose="02000000000000000000" pitchFamily="2" charset="0"/>
              </a:rPr>
              <a:t>2023</a:t>
            </a:r>
            <a:r>
              <a:rPr kumimoji="1" lang="en-US" altLang="zh-CN" sz="5400" dirty="0">
                <a:solidFill>
                  <a:schemeClr val="bg1"/>
                </a:solidFill>
                <a:latin typeface="ACADEMY ENGRAVED LET PLAIN:1.0" panose="02000000000000000000" pitchFamily="2" charset="0"/>
              </a:rPr>
              <a:t> CCF</a:t>
            </a:r>
            <a:r>
              <a:rPr kumimoji="1" lang="zh-CN" altLang="en-US" sz="5400" dirty="0">
                <a:solidFill>
                  <a:schemeClr val="bg1"/>
                </a:solidFill>
                <a:latin typeface="ACADEMY ENGRAVED LET PLAIN:1.0" panose="02000000000000000000" pitchFamily="2" charset="0"/>
              </a:rPr>
              <a:t> </a:t>
            </a:r>
            <a:r>
              <a:rPr kumimoji="1" lang="zh-CN" altLang="en-US" sz="48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计算经济学比赛</a:t>
            </a:r>
            <a:endParaRPr kumimoji="1" lang="en-US" altLang="zh-CN" sz="480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48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博金挑战赛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47DD4233-91CC-3736-0998-190E9665CF31}"/>
              </a:ext>
            </a:extLst>
          </p:cNvPr>
          <p:cNvSpPr txBox="1">
            <a:spLocks/>
          </p:cNvSpPr>
          <p:nvPr/>
        </p:nvSpPr>
        <p:spPr>
          <a:xfrm>
            <a:off x="1676400" y="485502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480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038853A-A2DC-F7C0-4CBA-52091C31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439" y="-743522"/>
            <a:ext cx="3580654" cy="30032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2002F6-05D4-FEBA-B32F-593864DEB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720" y="-228342"/>
            <a:ext cx="2762947" cy="13884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9595DA9-EA49-2DD0-54FC-B6C846D13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547" y="-79516"/>
            <a:ext cx="2568857" cy="11461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3D3DF2-AC32-050F-3DAC-BCB121508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8282" y="52438"/>
            <a:ext cx="2117580" cy="10641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390080A-930E-FBD9-CA4A-8C131566F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569" y="-56525"/>
            <a:ext cx="2400916" cy="120655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B9F158B-CE2F-52AF-30F9-FAE2A03D3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295" y="95981"/>
            <a:ext cx="2117580" cy="10641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7E46F88-74FA-1721-9489-E0BF50D246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1259" y="347210"/>
            <a:ext cx="1242584" cy="55828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A4EC1D7-4BEF-EA7A-5F72-1ABAFACF98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58505" y="266160"/>
            <a:ext cx="1433495" cy="720388"/>
          </a:xfrm>
          <a:prstGeom prst="rect">
            <a:avLst/>
          </a:prstGeom>
        </p:spPr>
      </p:pic>
      <p:sp>
        <p:nvSpPr>
          <p:cNvPr id="27" name="副标题 2">
            <a:extLst>
              <a:ext uri="{FF2B5EF4-FFF2-40B4-BE49-F238E27FC236}">
                <a16:creationId xmlns:a16="http://schemas.microsoft.com/office/drawing/2014/main" id="{FABF44D3-6F61-14B5-F971-022AD04FE904}"/>
              </a:ext>
            </a:extLst>
          </p:cNvPr>
          <p:cNvSpPr txBox="1">
            <a:spLocks/>
          </p:cNvSpPr>
          <p:nvPr/>
        </p:nvSpPr>
        <p:spPr>
          <a:xfrm>
            <a:off x="1524000" y="439107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蔡晖</a:t>
            </a:r>
            <a:endParaRPr kumimoji="1" lang="en-US" altLang="zh-CN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梦想还是要有的</a:t>
            </a:r>
          </a:p>
        </p:txBody>
      </p:sp>
    </p:spTree>
    <p:extLst>
      <p:ext uri="{BB962C8B-B14F-4D97-AF65-F5344CB8AC3E}">
        <p14:creationId xmlns:p14="http://schemas.microsoft.com/office/powerpoint/2010/main" val="211913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57E6C82-F735-62DB-EF89-A58E977D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181" y="-251923"/>
            <a:ext cx="3236018" cy="16262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5322D7-2C53-9310-A6B4-3547F4F5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0" y="430575"/>
            <a:ext cx="1378174" cy="281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DDDE49-FCE6-6848-3691-63392B72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24" y="-29741"/>
            <a:ext cx="2265493" cy="10107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028457-E68C-5572-E77C-CC147124F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254" y="309453"/>
            <a:ext cx="1349857" cy="6064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275F0E-E2E0-8F0B-E6D1-9D4E9DE32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100" y="-51505"/>
            <a:ext cx="2438400" cy="12253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DAE649C-88C1-6AFB-AC6A-ADC464A43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52" y="-135696"/>
            <a:ext cx="2685177" cy="13494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FD8458-9AC1-8798-0DEB-50C79BC48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780" y="-114094"/>
            <a:ext cx="2438401" cy="122539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4F1C7C-7268-995F-B384-CE651F33B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9457" y="-314511"/>
            <a:ext cx="3041000" cy="15282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4A53174-A790-DB45-5460-53E406BEC9F2}"/>
              </a:ext>
            </a:extLst>
          </p:cNvPr>
          <p:cNvSpPr txBox="1"/>
          <p:nvPr/>
        </p:nvSpPr>
        <p:spPr>
          <a:xfrm>
            <a:off x="690664" y="1111300"/>
            <a:ext cx="34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整体链路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A98CB4-15D4-B928-D1DF-7C0F578552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132" y="1773955"/>
            <a:ext cx="9862839" cy="45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1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57E6C82-F735-62DB-EF89-A58E977D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181" y="-251923"/>
            <a:ext cx="3236018" cy="16262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5322D7-2C53-9310-A6B4-3547F4F5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0" y="430575"/>
            <a:ext cx="1378174" cy="281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DDDE49-FCE6-6848-3691-63392B72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24" y="-29741"/>
            <a:ext cx="2265493" cy="10107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028457-E68C-5572-E77C-CC147124F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254" y="309453"/>
            <a:ext cx="1349857" cy="6064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275F0E-E2E0-8F0B-E6D1-9D4E9DE32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100" y="-51505"/>
            <a:ext cx="2438400" cy="12253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DAE649C-88C1-6AFB-AC6A-ADC464A43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52" y="-135696"/>
            <a:ext cx="2685177" cy="13494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FD8458-9AC1-8798-0DEB-50C79BC48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780" y="-114094"/>
            <a:ext cx="2438401" cy="122539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4F1C7C-7268-995F-B384-CE651F33B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9457" y="-314511"/>
            <a:ext cx="3041000" cy="15282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E62030D-D69C-ABC4-9F3B-B60BDE102627}"/>
              </a:ext>
            </a:extLst>
          </p:cNvPr>
          <p:cNvSpPr txBox="1"/>
          <p:nvPr/>
        </p:nvSpPr>
        <p:spPr>
          <a:xfrm>
            <a:off x="596671" y="1117158"/>
            <a:ext cx="489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意图识别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信息提取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01DDA3-F06A-7D38-AB85-1EDE847A4F8B}"/>
              </a:ext>
            </a:extLst>
          </p:cNvPr>
          <p:cNvSpPr txBox="1"/>
          <p:nvPr/>
        </p:nvSpPr>
        <p:spPr>
          <a:xfrm>
            <a:off x="752740" y="3163157"/>
            <a:ext cx="46790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现在，你是个问题分类器。用户会输入一些金融类问题，我们需要对问题做分类，来确认最适合的回答方式。</a:t>
            </a:r>
          </a:p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一共有两类，一类是通过查询结构化的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SQL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数据表来回答，还有一类是查询非结构化的文档（招股说明书）进行回答。</a:t>
            </a:r>
          </a:p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你需要根据输入，判断该问题是更适合使用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SQL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查询数据库计算得到，还是从文档中寻找答案。</a:t>
            </a:r>
          </a:p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请用</a:t>
            </a:r>
            <a:r>
              <a:rPr kumimoji="1" lang="en-US" altLang="zh-CN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Json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格式输出问题分类，如果是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SQL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查询，还需要输出所有需要使用的表名，如果是文档召回，请输出公司名称。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84BD0E5-9030-F4C0-C14D-D406FAD8EBB1}"/>
              </a:ext>
            </a:extLst>
          </p:cNvPr>
          <p:cNvSpPr/>
          <p:nvPr/>
        </p:nvSpPr>
        <p:spPr>
          <a:xfrm>
            <a:off x="1888037" y="2476754"/>
            <a:ext cx="2265493" cy="4119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Instruction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E1A78AA-8A57-9DAF-A51A-22433C223021}"/>
              </a:ext>
            </a:extLst>
          </p:cNvPr>
          <p:cNvSpPr/>
          <p:nvPr/>
        </p:nvSpPr>
        <p:spPr>
          <a:xfrm>
            <a:off x="1948296" y="5066281"/>
            <a:ext cx="2265493" cy="4119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Information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6FC86D-78A7-20A7-E1C3-D7109250F776}"/>
              </a:ext>
            </a:extLst>
          </p:cNvPr>
          <p:cNvSpPr txBox="1"/>
          <p:nvPr/>
        </p:nvSpPr>
        <p:spPr>
          <a:xfrm>
            <a:off x="1536594" y="5629464"/>
            <a:ext cx="3027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我们的数据库和字段有：</a:t>
            </a:r>
          </a:p>
          <a:p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{'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基金基本信息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': ['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基金代码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', '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基金全称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', '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基金简称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', '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管理人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', '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托管人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', '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基金类型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', '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成立日期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', '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到期日期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', '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管理费率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', '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托管费率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'], </a:t>
            </a:r>
          </a:p>
          <a:p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……</a:t>
            </a:r>
            <a:endParaRPr kumimoji="1"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44D3A70-A8FD-2A5D-A8D9-D85ED22FFAF3}"/>
              </a:ext>
            </a:extLst>
          </p:cNvPr>
          <p:cNvSpPr/>
          <p:nvPr/>
        </p:nvSpPr>
        <p:spPr>
          <a:xfrm>
            <a:off x="7506568" y="2550896"/>
            <a:ext cx="2265493" cy="4119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Few Shot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3113C2-01A2-D9B0-3C89-937669B8EC94}"/>
              </a:ext>
            </a:extLst>
          </p:cNvPr>
          <p:cNvSpPr txBox="1"/>
          <p:nvPr/>
        </p:nvSpPr>
        <p:spPr>
          <a:xfrm>
            <a:off x="6164905" y="3050690"/>
            <a:ext cx="5394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例子：</a:t>
            </a:r>
          </a:p>
          <a:p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=============================</a:t>
            </a:r>
          </a:p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输入：湖南长远锂科股份有限公司变更设立时作为发起人的法人有哪些？</a:t>
            </a:r>
          </a:p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输出：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{"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问题分类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": "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文档召回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", "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公司名称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": "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湖南长远锂科股份有限公司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"}</a:t>
            </a:r>
          </a:p>
          <a:p>
            <a:endParaRPr kumimoji="1" lang="en-US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输入：嘉实基金管理有限公司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2019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年成立了多少基金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?</a:t>
            </a:r>
          </a:p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输出：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{"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问题分类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": "SQL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查询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", "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表名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": ["</a:t>
            </a:r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基金基本信息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"]}</a:t>
            </a:r>
          </a:p>
          <a:p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=============================</a:t>
            </a:r>
            <a:endParaRPr kumimoji="1" lang="zh-CN" altLang="en-US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35F9FDE1-CF49-0F7F-96B7-BFD52D19731C}"/>
              </a:ext>
            </a:extLst>
          </p:cNvPr>
          <p:cNvSpPr/>
          <p:nvPr/>
        </p:nvSpPr>
        <p:spPr>
          <a:xfrm>
            <a:off x="7366637" y="5028671"/>
            <a:ext cx="2265493" cy="4119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Input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6D8510-9F73-AB99-ED37-3F07869BCDBC}"/>
              </a:ext>
            </a:extLst>
          </p:cNvPr>
          <p:cNvSpPr txBox="1"/>
          <p:nvPr/>
        </p:nvSpPr>
        <p:spPr>
          <a:xfrm>
            <a:off x="7986349" y="5703606"/>
            <a:ext cx="130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现在我们开始：</a:t>
            </a:r>
          </a:p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输入：</a:t>
            </a:r>
            <a:r>
              <a:rPr kumimoji="1"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$query</a:t>
            </a:r>
          </a:p>
          <a:p>
            <a:r>
              <a:rPr kumimoji="1"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输出：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C85AA0B-2BB4-14BB-649F-312B3B873EBE}"/>
              </a:ext>
            </a:extLst>
          </p:cNvPr>
          <p:cNvSpPr txBox="1"/>
          <p:nvPr/>
        </p:nvSpPr>
        <p:spPr>
          <a:xfrm>
            <a:off x="5895607" y="1682572"/>
            <a:ext cx="520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/>
              <a:t>LoRA</a:t>
            </a:r>
            <a:r>
              <a:rPr kumimoji="1" lang="zh-CN" altLang="en-US" b="1" dirty="0"/>
              <a:t>微调</a:t>
            </a:r>
            <a:r>
              <a:rPr kumimoji="1" lang="en-US" altLang="zh-CN" b="1" dirty="0"/>
              <a:t>Tongyi-14B</a:t>
            </a:r>
            <a:r>
              <a:rPr kumimoji="1" lang="zh-CN" altLang="en-US" b="1" dirty="0"/>
              <a:t>，测试集上准确率</a:t>
            </a:r>
            <a:r>
              <a:rPr kumimoji="1" lang="en-US" altLang="zh-CN" b="1" dirty="0">
                <a:solidFill>
                  <a:srgbClr val="FF0000"/>
                </a:solidFill>
              </a:rPr>
              <a:t>100%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62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57E6C82-F735-62DB-EF89-A58E977D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181" y="-251923"/>
            <a:ext cx="3236018" cy="16262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5322D7-2C53-9310-A6B4-3547F4F5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0" y="430575"/>
            <a:ext cx="1378174" cy="281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DDDE49-FCE6-6848-3691-63392B72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24" y="-29741"/>
            <a:ext cx="2265493" cy="10107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028457-E68C-5572-E77C-CC147124F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254" y="309453"/>
            <a:ext cx="1349857" cy="6064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275F0E-E2E0-8F0B-E6D1-9D4E9DE32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100" y="-51505"/>
            <a:ext cx="2438400" cy="12253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DAE649C-88C1-6AFB-AC6A-ADC464A43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52" y="-135696"/>
            <a:ext cx="2685177" cy="13494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FD8458-9AC1-8798-0DEB-50C79BC48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780" y="-114094"/>
            <a:ext cx="2438401" cy="122539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4F1C7C-7268-995F-B384-CE651F33B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9457" y="-314511"/>
            <a:ext cx="3041000" cy="15282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E62030D-D69C-ABC4-9F3B-B60BDE102627}"/>
              </a:ext>
            </a:extLst>
          </p:cNvPr>
          <p:cNvSpPr txBox="1"/>
          <p:nvPr/>
        </p:nvSpPr>
        <p:spPr>
          <a:xfrm>
            <a:off x="454863" y="1058785"/>
            <a:ext cx="268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文档问答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82B1537-00E6-22DF-28B9-185203BE283E}"/>
              </a:ext>
            </a:extLst>
          </p:cNvPr>
          <p:cNvSpPr/>
          <p:nvPr/>
        </p:nvSpPr>
        <p:spPr>
          <a:xfrm>
            <a:off x="301254" y="4806009"/>
            <a:ext cx="1378175" cy="4263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XX</a:t>
            </a:r>
            <a:r>
              <a:rPr kumimoji="1" lang="zh-CN" altLang="en-US" dirty="0"/>
              <a:t>公司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505982-230C-13E3-8B07-09AD23DD8833}"/>
              </a:ext>
            </a:extLst>
          </p:cNvPr>
          <p:cNvSpPr txBox="1"/>
          <p:nvPr/>
        </p:nvSpPr>
        <p:spPr>
          <a:xfrm>
            <a:off x="2378666" y="5560659"/>
            <a:ext cx="2145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xx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公司招股说明书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   切片文档</a:t>
            </a:r>
          </a:p>
        </p:txBody>
      </p:sp>
      <p:pic>
        <p:nvPicPr>
          <p:cNvPr id="25" name="图形 24" descr="列表">
            <a:extLst>
              <a:ext uri="{FF2B5EF4-FFF2-40B4-BE49-F238E27FC236}">
                <a16:creationId xmlns:a16="http://schemas.microsoft.com/office/drawing/2014/main" id="{F2945F69-DD6D-F089-C189-810695418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4425" y="4561963"/>
            <a:ext cx="914400" cy="914400"/>
          </a:xfrm>
          <a:prstGeom prst="rect">
            <a:avLst/>
          </a:prstGeom>
        </p:spPr>
      </p:pic>
      <p:pic>
        <p:nvPicPr>
          <p:cNvPr id="27" name="图形 26" descr="文档">
            <a:extLst>
              <a:ext uri="{FF2B5EF4-FFF2-40B4-BE49-F238E27FC236}">
                <a16:creationId xmlns:a16="http://schemas.microsoft.com/office/drawing/2014/main" id="{161F02A4-3576-3B0A-65E3-B6AB0D0AEA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25" y="1454558"/>
            <a:ext cx="914400" cy="9144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F6F5C1B-CCEA-89D0-56CD-874A5CD8D146}"/>
              </a:ext>
            </a:extLst>
          </p:cNvPr>
          <p:cNvSpPr txBox="1"/>
          <p:nvPr/>
        </p:nvSpPr>
        <p:spPr>
          <a:xfrm>
            <a:off x="2426774" y="2333701"/>
            <a:ext cx="214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xx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公司招股说明书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" name="框架 28">
            <a:extLst>
              <a:ext uri="{FF2B5EF4-FFF2-40B4-BE49-F238E27FC236}">
                <a16:creationId xmlns:a16="http://schemas.microsoft.com/office/drawing/2014/main" id="{978A7027-845E-C9B6-DC9A-EF16B045DEC0}"/>
              </a:ext>
            </a:extLst>
          </p:cNvPr>
          <p:cNvSpPr/>
          <p:nvPr/>
        </p:nvSpPr>
        <p:spPr>
          <a:xfrm>
            <a:off x="2712888" y="3373010"/>
            <a:ext cx="1544595" cy="617838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073C729-3871-9A9B-286C-4E3A821B6842}"/>
              </a:ext>
            </a:extLst>
          </p:cNvPr>
          <p:cNvSpPr txBox="1"/>
          <p:nvPr/>
        </p:nvSpPr>
        <p:spPr>
          <a:xfrm>
            <a:off x="2951150" y="349726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PDF2TXT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C01B867-FCE4-3FCC-F291-B211EDB17700}"/>
              </a:ext>
            </a:extLst>
          </p:cNvPr>
          <p:cNvSpPr txBox="1"/>
          <p:nvPr/>
        </p:nvSpPr>
        <p:spPr>
          <a:xfrm>
            <a:off x="1472163" y="3497263"/>
            <a:ext cx="1808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保留章节标题</a:t>
            </a:r>
          </a:p>
        </p:txBody>
      </p:sp>
      <p:sp>
        <p:nvSpPr>
          <p:cNvPr id="32" name="框架 31">
            <a:extLst>
              <a:ext uri="{FF2B5EF4-FFF2-40B4-BE49-F238E27FC236}">
                <a16:creationId xmlns:a16="http://schemas.microsoft.com/office/drawing/2014/main" id="{EB8F7C9B-B244-D6B0-143E-5FA69F35367C}"/>
              </a:ext>
            </a:extLst>
          </p:cNvPr>
          <p:cNvSpPr/>
          <p:nvPr/>
        </p:nvSpPr>
        <p:spPr>
          <a:xfrm>
            <a:off x="5437572" y="4738383"/>
            <a:ext cx="1544595" cy="617838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DF5F4FB-2617-9F54-D5E5-4CF6601A7985}"/>
              </a:ext>
            </a:extLst>
          </p:cNvPr>
          <p:cNvSpPr txBox="1"/>
          <p:nvPr/>
        </p:nvSpPr>
        <p:spPr>
          <a:xfrm>
            <a:off x="5675834" y="486263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BM25</a:t>
            </a:r>
            <a:r>
              <a:rPr kumimoji="1" lang="zh-CN" altLang="en-US" dirty="0"/>
              <a:t>召回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5DEAA3C-2799-F291-7E07-59D327B546A7}"/>
              </a:ext>
            </a:extLst>
          </p:cNvPr>
          <p:cNvSpPr/>
          <p:nvPr/>
        </p:nvSpPr>
        <p:spPr>
          <a:xfrm>
            <a:off x="5520781" y="5982362"/>
            <a:ext cx="1378175" cy="4263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Query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C48E1AF-981A-5E30-D724-2FCA63872C00}"/>
              </a:ext>
            </a:extLst>
          </p:cNvPr>
          <p:cNvSpPr txBox="1"/>
          <p:nvPr/>
        </p:nvSpPr>
        <p:spPr>
          <a:xfrm>
            <a:off x="5685764" y="6408670"/>
            <a:ext cx="1685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剔除公司名称</a:t>
            </a:r>
          </a:p>
        </p:txBody>
      </p:sp>
      <p:pic>
        <p:nvPicPr>
          <p:cNvPr id="37" name="图形 36" descr="清单演示文稿">
            <a:extLst>
              <a:ext uri="{FF2B5EF4-FFF2-40B4-BE49-F238E27FC236}">
                <a16:creationId xmlns:a16="http://schemas.microsoft.com/office/drawing/2014/main" id="{5467EC0F-C68A-A42A-7793-0C1F2DD26B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41653" y="2360480"/>
            <a:ext cx="914400" cy="91440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7BEB60BD-DB50-328A-9FEA-56A98DDD2DB8}"/>
              </a:ext>
            </a:extLst>
          </p:cNvPr>
          <p:cNvSpPr txBox="1"/>
          <p:nvPr/>
        </p:nvSpPr>
        <p:spPr>
          <a:xfrm>
            <a:off x="5176334" y="3377292"/>
            <a:ext cx="195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个最相关的段落</a:t>
            </a:r>
          </a:p>
        </p:txBody>
      </p:sp>
      <p:sp>
        <p:nvSpPr>
          <p:cNvPr id="40" name="框架 39">
            <a:extLst>
              <a:ext uri="{FF2B5EF4-FFF2-40B4-BE49-F238E27FC236}">
                <a16:creationId xmlns:a16="http://schemas.microsoft.com/office/drawing/2014/main" id="{6F221C14-9939-A025-6A92-90153B10B7B9}"/>
              </a:ext>
            </a:extLst>
          </p:cNvPr>
          <p:cNvSpPr/>
          <p:nvPr/>
        </p:nvSpPr>
        <p:spPr>
          <a:xfrm>
            <a:off x="8965243" y="1491575"/>
            <a:ext cx="1544595" cy="617838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4DD127-CD19-1B69-5346-A50FBE19D450}"/>
              </a:ext>
            </a:extLst>
          </p:cNvPr>
          <p:cNvSpPr txBox="1"/>
          <p:nvPr/>
        </p:nvSpPr>
        <p:spPr>
          <a:xfrm>
            <a:off x="9079891" y="160397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Prompt</a:t>
            </a:r>
            <a:endParaRPr kumimoji="1" lang="zh-CN" altLang="en-US" dirty="0"/>
          </a:p>
        </p:txBody>
      </p:sp>
      <p:pic>
        <p:nvPicPr>
          <p:cNvPr id="43" name="图形 42" descr="聊天气泡">
            <a:extLst>
              <a:ext uri="{FF2B5EF4-FFF2-40B4-BE49-F238E27FC236}">
                <a16:creationId xmlns:a16="http://schemas.microsoft.com/office/drawing/2014/main" id="{3E094F94-F2C2-F843-7F0A-C23A2745FD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08102" y="5572556"/>
            <a:ext cx="914400" cy="9144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18C3A546-75EA-D13D-D5D3-189864CBB5E4}"/>
              </a:ext>
            </a:extLst>
          </p:cNvPr>
          <p:cNvSpPr txBox="1"/>
          <p:nvPr/>
        </p:nvSpPr>
        <p:spPr>
          <a:xfrm>
            <a:off x="10112816" y="5745403"/>
            <a:ext cx="79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答案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B0DB5D2-FAA8-E939-54DA-A359DABCFF45}"/>
              </a:ext>
            </a:extLst>
          </p:cNvPr>
          <p:cNvSpPr txBox="1"/>
          <p:nvPr/>
        </p:nvSpPr>
        <p:spPr>
          <a:xfrm>
            <a:off x="7869869" y="2284159"/>
            <a:ext cx="40667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你是一个金融知识问答机器人，你会严格根据参考资料，回答相应的问题。请注意，回答的问题要相对完整，包含问题内的公司名称以及问题和回答的关键要素。</a:t>
            </a:r>
          </a:p>
          <a:p>
            <a:endParaRPr kumimoji="1" lang="zh-CN" altLang="en-US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参考资料：</a:t>
            </a:r>
          </a:p>
          <a:p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$reference</a:t>
            </a:r>
          </a:p>
          <a:p>
            <a:endParaRPr kumimoji="1"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问题：</a:t>
            </a:r>
          </a:p>
          <a:p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$query</a:t>
            </a:r>
          </a:p>
          <a:p>
            <a:endParaRPr kumimoji="1"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答案：</a:t>
            </a:r>
          </a:p>
        </p:txBody>
      </p:sp>
      <p:sp>
        <p:nvSpPr>
          <p:cNvPr id="49" name="下箭头 48">
            <a:extLst>
              <a:ext uri="{FF2B5EF4-FFF2-40B4-BE49-F238E27FC236}">
                <a16:creationId xmlns:a16="http://schemas.microsoft.com/office/drawing/2014/main" id="{F0D7C156-88B9-7FBE-30B7-6720D15F9277}"/>
              </a:ext>
            </a:extLst>
          </p:cNvPr>
          <p:cNvSpPr/>
          <p:nvPr/>
        </p:nvSpPr>
        <p:spPr>
          <a:xfrm>
            <a:off x="3224757" y="2852775"/>
            <a:ext cx="453736" cy="3154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下箭头 49">
            <a:extLst>
              <a:ext uri="{FF2B5EF4-FFF2-40B4-BE49-F238E27FC236}">
                <a16:creationId xmlns:a16="http://schemas.microsoft.com/office/drawing/2014/main" id="{817A0609-A16D-A39A-5B3C-546AD71F475E}"/>
              </a:ext>
            </a:extLst>
          </p:cNvPr>
          <p:cNvSpPr/>
          <p:nvPr/>
        </p:nvSpPr>
        <p:spPr>
          <a:xfrm>
            <a:off x="3224757" y="4161003"/>
            <a:ext cx="453736" cy="3189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下箭头 50">
            <a:extLst>
              <a:ext uri="{FF2B5EF4-FFF2-40B4-BE49-F238E27FC236}">
                <a16:creationId xmlns:a16="http://schemas.microsoft.com/office/drawing/2014/main" id="{D75397B2-8D05-7E6C-03EF-AE01EB143A5F}"/>
              </a:ext>
            </a:extLst>
          </p:cNvPr>
          <p:cNvSpPr/>
          <p:nvPr/>
        </p:nvSpPr>
        <p:spPr>
          <a:xfrm rot="10800000">
            <a:off x="5972430" y="5476363"/>
            <a:ext cx="453736" cy="283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下箭头 51">
            <a:extLst>
              <a:ext uri="{FF2B5EF4-FFF2-40B4-BE49-F238E27FC236}">
                <a16:creationId xmlns:a16="http://schemas.microsoft.com/office/drawing/2014/main" id="{46A3DCF5-D6D3-CB37-8954-8DFD50B69A8D}"/>
              </a:ext>
            </a:extLst>
          </p:cNvPr>
          <p:cNvSpPr/>
          <p:nvPr/>
        </p:nvSpPr>
        <p:spPr>
          <a:xfrm rot="10800000">
            <a:off x="5922281" y="4079228"/>
            <a:ext cx="453736" cy="3148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C5D3EF4-F059-1F36-2F4C-F43E41BFC2C6}"/>
              </a:ext>
            </a:extLst>
          </p:cNvPr>
          <p:cNvCxnSpPr/>
          <p:nvPr/>
        </p:nvCxnSpPr>
        <p:spPr>
          <a:xfrm>
            <a:off x="1878224" y="5031752"/>
            <a:ext cx="6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A03DDD7-17A6-A4DC-C125-4454877582F1}"/>
              </a:ext>
            </a:extLst>
          </p:cNvPr>
          <p:cNvCxnSpPr/>
          <p:nvPr/>
        </p:nvCxnSpPr>
        <p:spPr>
          <a:xfrm>
            <a:off x="4162479" y="5031752"/>
            <a:ext cx="6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D42470C9-8231-2B58-306B-370F0F20F021}"/>
              </a:ext>
            </a:extLst>
          </p:cNvPr>
          <p:cNvCxnSpPr/>
          <p:nvPr/>
        </p:nvCxnSpPr>
        <p:spPr>
          <a:xfrm>
            <a:off x="6982167" y="2800641"/>
            <a:ext cx="67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下箭头 56">
            <a:extLst>
              <a:ext uri="{FF2B5EF4-FFF2-40B4-BE49-F238E27FC236}">
                <a16:creationId xmlns:a16="http://schemas.microsoft.com/office/drawing/2014/main" id="{D460342F-823E-2FE4-E1F3-16EAA6389301}"/>
              </a:ext>
            </a:extLst>
          </p:cNvPr>
          <p:cNvSpPr/>
          <p:nvPr/>
        </p:nvSpPr>
        <p:spPr>
          <a:xfrm>
            <a:off x="9737877" y="4861437"/>
            <a:ext cx="453736" cy="3154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141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57E6C82-F735-62DB-EF89-A58E977D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181" y="-251923"/>
            <a:ext cx="3236018" cy="16262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5322D7-2C53-9310-A6B4-3547F4F5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0" y="430575"/>
            <a:ext cx="1378174" cy="281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DDDE49-FCE6-6848-3691-63392B72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24" y="-29741"/>
            <a:ext cx="2265493" cy="10107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028457-E68C-5572-E77C-CC147124F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254" y="309453"/>
            <a:ext cx="1349857" cy="6064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275F0E-E2E0-8F0B-E6D1-9D4E9DE32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100" y="-51505"/>
            <a:ext cx="2438400" cy="12253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DAE649C-88C1-6AFB-AC6A-ADC464A43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52" y="-135696"/>
            <a:ext cx="2685177" cy="13494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FD8458-9AC1-8798-0DEB-50C79BC48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780" y="-114094"/>
            <a:ext cx="2438401" cy="122539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4F1C7C-7268-995F-B384-CE651F33B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9457" y="-314511"/>
            <a:ext cx="3041000" cy="15282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D1D8227-0BB1-3889-73A2-EE62EE9C56C0}"/>
              </a:ext>
            </a:extLst>
          </p:cNvPr>
          <p:cNvSpPr txBox="1"/>
          <p:nvPr/>
        </p:nvSpPr>
        <p:spPr>
          <a:xfrm>
            <a:off x="884857" y="1382090"/>
            <a:ext cx="1241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NL2SQL</a:t>
            </a:r>
          </a:p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流程</a:t>
            </a:r>
          </a:p>
        </p:txBody>
      </p:sp>
      <p:sp>
        <p:nvSpPr>
          <p:cNvPr id="4" name="顺序访问存储器 3">
            <a:extLst>
              <a:ext uri="{FF2B5EF4-FFF2-40B4-BE49-F238E27FC236}">
                <a16:creationId xmlns:a16="http://schemas.microsoft.com/office/drawing/2014/main" id="{08F638BE-BFF0-ACA1-7042-72437879BB1B}"/>
              </a:ext>
            </a:extLst>
          </p:cNvPr>
          <p:cNvSpPr/>
          <p:nvPr/>
        </p:nvSpPr>
        <p:spPr>
          <a:xfrm>
            <a:off x="3088392" y="1255132"/>
            <a:ext cx="1103936" cy="779930"/>
          </a:xfrm>
          <a:prstGeom prst="flowChartMagnetic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问题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CBD90C-C75C-CF86-4574-D920D54DE035}"/>
              </a:ext>
            </a:extLst>
          </p:cNvPr>
          <p:cNvGrpSpPr/>
          <p:nvPr/>
        </p:nvGrpSpPr>
        <p:grpSpPr>
          <a:xfrm>
            <a:off x="3088392" y="3330539"/>
            <a:ext cx="1279146" cy="1607217"/>
            <a:chOff x="3783608" y="4842435"/>
            <a:chExt cx="1279146" cy="154072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79E2D51-269B-8201-1FC3-7E978E909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26761" y="4842435"/>
              <a:ext cx="992841" cy="88790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6A51307-4240-4678-C609-0721FBE518A1}"/>
                </a:ext>
              </a:extLst>
            </p:cNvPr>
            <p:cNvSpPr txBox="1"/>
            <p:nvPr/>
          </p:nvSpPr>
          <p:spPr>
            <a:xfrm>
              <a:off x="3783608" y="5822575"/>
              <a:ext cx="1279146" cy="560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/>
                <a:t>千问</a:t>
              </a:r>
              <a:r>
                <a:rPr kumimoji="1" lang="en-US" altLang="zh-CN" sz="1600" dirty="0"/>
                <a:t>14B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Chat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-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SFT</a:t>
              </a:r>
              <a:endParaRPr kumimoji="1" lang="zh-CN" altLang="en-US" sz="1600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71AF253-C782-91E5-8A6A-D6B40E24BF2E}"/>
              </a:ext>
            </a:extLst>
          </p:cNvPr>
          <p:cNvGrpSpPr/>
          <p:nvPr/>
        </p:nvGrpSpPr>
        <p:grpSpPr>
          <a:xfrm>
            <a:off x="9025316" y="3390143"/>
            <a:ext cx="1100637" cy="1811137"/>
            <a:chOff x="6722080" y="4842435"/>
            <a:chExt cx="1100637" cy="181113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D572CCD-D305-04B6-85B5-FFE924A1F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5979" y="4842435"/>
              <a:ext cx="992841" cy="887907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F7D20D6-BE73-3D51-EDBA-16CF9F7CC60B}"/>
                </a:ext>
              </a:extLst>
            </p:cNvPr>
            <p:cNvSpPr txBox="1"/>
            <p:nvPr/>
          </p:nvSpPr>
          <p:spPr>
            <a:xfrm>
              <a:off x="6722080" y="5822575"/>
              <a:ext cx="11006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/>
                <a:t>千问</a:t>
              </a:r>
              <a:r>
                <a:rPr kumimoji="1" lang="en-US" altLang="zh-CN" sz="1600" dirty="0"/>
                <a:t>14B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Chat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+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Few-shot</a:t>
              </a:r>
              <a:endParaRPr kumimoji="1" lang="zh-CN" altLang="en-US" sz="1600" dirty="0"/>
            </a:p>
          </p:txBody>
        </p:sp>
      </p:grpSp>
      <p:sp>
        <p:nvSpPr>
          <p:cNvPr id="14" name="圆柱体 13">
            <a:extLst>
              <a:ext uri="{FF2B5EF4-FFF2-40B4-BE49-F238E27FC236}">
                <a16:creationId xmlns:a16="http://schemas.microsoft.com/office/drawing/2014/main" id="{64A4E884-3BE3-03A5-24E0-A94CA20E097E}"/>
              </a:ext>
            </a:extLst>
          </p:cNvPr>
          <p:cNvSpPr/>
          <p:nvPr/>
        </p:nvSpPr>
        <p:spPr>
          <a:xfrm>
            <a:off x="2986770" y="5779764"/>
            <a:ext cx="6178924" cy="77993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Database</a:t>
            </a:r>
            <a:endParaRPr kumimoji="1"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ADA9980-D145-207B-22B2-F75DCE258771}"/>
              </a:ext>
            </a:extLst>
          </p:cNvPr>
          <p:cNvGrpSpPr/>
          <p:nvPr/>
        </p:nvGrpSpPr>
        <p:grpSpPr>
          <a:xfrm>
            <a:off x="627158" y="2736902"/>
            <a:ext cx="1641821" cy="2708510"/>
            <a:chOff x="515237" y="2761188"/>
            <a:chExt cx="1641821" cy="2708510"/>
          </a:xfrm>
        </p:grpSpPr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197DF18E-3F12-B6AA-C095-47D1F6E7AEA5}"/>
                </a:ext>
              </a:extLst>
            </p:cNvPr>
            <p:cNvSpPr/>
            <p:nvPr/>
          </p:nvSpPr>
          <p:spPr>
            <a:xfrm>
              <a:off x="515237" y="2761188"/>
              <a:ext cx="1641819" cy="5715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关键要素</a:t>
              </a:r>
              <a:r>
                <a:rPr kumimoji="1" lang="en-US" altLang="zh-CN" sz="1400" dirty="0"/>
                <a:t>1:</a:t>
              </a:r>
            </a:p>
            <a:p>
              <a:pPr algn="ctr"/>
              <a:r>
                <a:rPr kumimoji="1" lang="zh-CN" altLang="en-US" sz="1200" b="1" dirty="0">
                  <a:solidFill>
                    <a:srgbClr val="FF0000"/>
                  </a:solidFill>
                </a:rPr>
                <a:t>需要的表名称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5C5747C9-F808-FF42-F79E-5074B386A71D}"/>
                </a:ext>
              </a:extLst>
            </p:cNvPr>
            <p:cNvSpPr/>
            <p:nvPr/>
          </p:nvSpPr>
          <p:spPr>
            <a:xfrm>
              <a:off x="515239" y="3475576"/>
              <a:ext cx="1641819" cy="5715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关键要素</a:t>
              </a:r>
              <a:r>
                <a:rPr kumimoji="1" lang="en-US" altLang="zh-CN" sz="1400" dirty="0"/>
                <a:t>2:</a:t>
              </a:r>
            </a:p>
            <a:p>
              <a:pPr algn="ctr"/>
              <a:r>
                <a:rPr kumimoji="1" lang="zh-CN" altLang="en-US" sz="1200" b="1" dirty="0">
                  <a:solidFill>
                    <a:srgbClr val="FF0000"/>
                  </a:solidFill>
                </a:rPr>
                <a:t>表里的字段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37E530AD-2E67-A6CC-7146-49FB614D6BE1}"/>
                </a:ext>
              </a:extLst>
            </p:cNvPr>
            <p:cNvSpPr/>
            <p:nvPr/>
          </p:nvSpPr>
          <p:spPr>
            <a:xfrm>
              <a:off x="515239" y="4189964"/>
              <a:ext cx="1641819" cy="5715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关键要素</a:t>
              </a:r>
              <a:r>
                <a:rPr kumimoji="1" lang="en-US" altLang="zh-CN" sz="1400" dirty="0"/>
                <a:t>2:</a:t>
              </a:r>
            </a:p>
            <a:p>
              <a:pPr algn="ctr"/>
              <a:r>
                <a:rPr kumimoji="1" lang="zh-CN" altLang="en-US" sz="1200" b="1" dirty="0">
                  <a:solidFill>
                    <a:srgbClr val="FF0000"/>
                  </a:solidFill>
                </a:rPr>
                <a:t>每个字段的示例数据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E13F60DE-92EF-E65E-5EED-177A32F2F762}"/>
                </a:ext>
              </a:extLst>
            </p:cNvPr>
            <p:cNvSpPr/>
            <p:nvPr/>
          </p:nvSpPr>
          <p:spPr>
            <a:xfrm>
              <a:off x="515238" y="4898198"/>
              <a:ext cx="1641819" cy="5715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关键要素</a:t>
              </a:r>
              <a:r>
                <a:rPr kumimoji="1" lang="en-US" altLang="zh-CN" sz="1400" dirty="0"/>
                <a:t>2:</a:t>
              </a:r>
            </a:p>
            <a:p>
              <a:pPr algn="ctr"/>
              <a:r>
                <a:rPr kumimoji="1" lang="zh-CN" altLang="en-US" sz="1200" b="1" dirty="0">
                  <a:solidFill>
                    <a:srgbClr val="FF0000"/>
                  </a:solidFill>
                </a:rPr>
                <a:t>所有枚举值</a:t>
              </a:r>
            </a:p>
          </p:txBody>
        </p:sp>
      </p:grp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A8A064E-C89B-0E40-8E86-E0346C2F4C23}"/>
              </a:ext>
            </a:extLst>
          </p:cNvPr>
          <p:cNvSpPr/>
          <p:nvPr/>
        </p:nvSpPr>
        <p:spPr>
          <a:xfrm>
            <a:off x="7427409" y="3802312"/>
            <a:ext cx="1042147" cy="7090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u="none" strike="noStrike" dirty="0">
                <a:effectLst/>
              </a:rPr>
              <a:t>[{'</a:t>
            </a:r>
            <a:r>
              <a:rPr lang="zh-CN" altLang="en-US" sz="900" u="none" strike="noStrike" dirty="0">
                <a:effectLst/>
              </a:rPr>
              <a:t>基金数量</a:t>
            </a:r>
            <a:r>
              <a:rPr lang="en-US" altLang="zh-CN" sz="900" u="none" strike="noStrike" dirty="0">
                <a:effectLst/>
              </a:rPr>
              <a:t>': 9, '</a:t>
            </a:r>
            <a:r>
              <a:rPr lang="zh-CN" altLang="en-US" sz="900" u="none" strike="noStrike" dirty="0">
                <a:effectLst/>
              </a:rPr>
              <a:t>基金类型</a:t>
            </a:r>
            <a:r>
              <a:rPr lang="en-US" altLang="zh-CN" sz="900" u="none" strike="noStrike" dirty="0">
                <a:effectLst/>
              </a:rPr>
              <a:t>': '</a:t>
            </a:r>
            <a:r>
              <a:rPr lang="zh-CN" altLang="en-US" sz="900" u="none" strike="noStrike" dirty="0">
                <a:effectLst/>
              </a:rPr>
              <a:t>债券型</a:t>
            </a:r>
            <a:r>
              <a:rPr lang="en-US" altLang="zh-CN" sz="900" u="none" strike="noStrike" dirty="0">
                <a:effectLst/>
              </a:rPr>
              <a:t>'}]</a:t>
            </a:r>
            <a:endParaRPr lang="en-US" altLang="zh-CN" sz="900" b="0" i="0" u="none" strike="noStrike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10A1E90-E63B-0555-0A92-C681F2E9A000}"/>
              </a:ext>
            </a:extLst>
          </p:cNvPr>
          <p:cNvSpPr/>
          <p:nvPr/>
        </p:nvSpPr>
        <p:spPr>
          <a:xfrm>
            <a:off x="5056647" y="3108038"/>
            <a:ext cx="1641819" cy="23098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 dirty="0"/>
              <a:t>SELECT COUNT(*) AS </a:t>
            </a:r>
            <a:r>
              <a:rPr kumimoji="1" lang="zh-CN" altLang="en-US" sz="1000" dirty="0"/>
              <a:t>基金数量</a:t>
            </a:r>
            <a:r>
              <a:rPr kumimoji="1" lang="en-US" altLang="zh-CN" sz="1000" dirty="0"/>
              <a:t>, [</a:t>
            </a:r>
            <a:r>
              <a:rPr kumimoji="1" lang="zh-CN" altLang="en-US" sz="1000" dirty="0"/>
              <a:t>基金类型</a:t>
            </a:r>
            <a:r>
              <a:rPr kumimoji="1" lang="en-US" altLang="zh-CN" sz="1000" dirty="0"/>
              <a:t>] </a:t>
            </a:r>
            <a:r>
              <a:rPr kumimoji="1" lang="en" altLang="zh-CN" sz="1000" dirty="0"/>
              <a:t>FROM [</a:t>
            </a:r>
            <a:r>
              <a:rPr kumimoji="1" lang="zh-CN" altLang="en-US" sz="1000" dirty="0"/>
              <a:t>基金基本信息</a:t>
            </a:r>
            <a:r>
              <a:rPr kumimoji="1" lang="en-US" altLang="zh-CN" sz="1000" dirty="0"/>
              <a:t>] </a:t>
            </a:r>
            <a:r>
              <a:rPr kumimoji="1" lang="en" altLang="zh-CN" sz="1000" dirty="0"/>
              <a:t>WHERE [</a:t>
            </a:r>
            <a:r>
              <a:rPr kumimoji="1" lang="zh-CN" altLang="en-US" sz="1000" dirty="0"/>
              <a:t>管理人</a:t>
            </a:r>
            <a:r>
              <a:rPr kumimoji="1" lang="en-US" altLang="zh-CN" sz="1000" dirty="0"/>
              <a:t>] = '</a:t>
            </a:r>
            <a:r>
              <a:rPr kumimoji="1" lang="zh-CN" altLang="en-US" sz="1000" dirty="0"/>
              <a:t>海富通基金管理有限公司</a:t>
            </a:r>
            <a:r>
              <a:rPr kumimoji="1" lang="en-US" altLang="zh-CN" sz="1000" dirty="0"/>
              <a:t>' </a:t>
            </a:r>
            <a:r>
              <a:rPr kumimoji="1" lang="en" altLang="zh-CN" sz="1000" dirty="0"/>
              <a:t>AND [</a:t>
            </a:r>
            <a:r>
              <a:rPr kumimoji="1" lang="zh-CN" altLang="en-US" sz="1000" dirty="0"/>
              <a:t>成立日期</a:t>
            </a:r>
            <a:r>
              <a:rPr kumimoji="1" lang="en-US" altLang="zh-CN" sz="1000" dirty="0"/>
              <a:t>] &gt;= '20190101' </a:t>
            </a:r>
            <a:r>
              <a:rPr kumimoji="1" lang="en" altLang="zh-CN" sz="1000" dirty="0"/>
              <a:t>AND [</a:t>
            </a:r>
            <a:r>
              <a:rPr kumimoji="1" lang="zh-CN" altLang="en-US" sz="1000" dirty="0"/>
              <a:t>成立日期</a:t>
            </a:r>
            <a:r>
              <a:rPr kumimoji="1" lang="en-US" altLang="zh-CN" sz="1000" dirty="0"/>
              <a:t>] &lt;= '20191231' </a:t>
            </a:r>
            <a:r>
              <a:rPr kumimoji="1" lang="en" altLang="zh-CN" sz="1000" dirty="0"/>
              <a:t>GROUP BY [</a:t>
            </a:r>
            <a:r>
              <a:rPr kumimoji="1" lang="zh-CN" altLang="en-US" sz="1000" dirty="0"/>
              <a:t>基金类型</a:t>
            </a:r>
            <a:r>
              <a:rPr kumimoji="1" lang="en-US" altLang="zh-CN" sz="1000" dirty="0"/>
              <a:t>] </a:t>
            </a:r>
            <a:r>
              <a:rPr kumimoji="1" lang="en" altLang="zh-CN" sz="1000" dirty="0"/>
              <a:t>ORDER BY </a:t>
            </a:r>
            <a:r>
              <a:rPr kumimoji="1" lang="zh-CN" altLang="en-US" sz="1000" dirty="0"/>
              <a:t>基金数量 </a:t>
            </a:r>
            <a:r>
              <a:rPr kumimoji="1" lang="en" altLang="zh-CN" sz="1000" dirty="0"/>
              <a:t>DESC LIMIT 1</a:t>
            </a:r>
            <a:endParaRPr kumimoji="1" lang="zh-CN" altLang="en-US" sz="10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B8B5F55-EF09-6DEE-065B-E5E9DB6F41FB}"/>
              </a:ext>
            </a:extLst>
          </p:cNvPr>
          <p:cNvSpPr txBox="1"/>
          <p:nvPr/>
        </p:nvSpPr>
        <p:spPr>
          <a:xfrm>
            <a:off x="5056648" y="2750198"/>
            <a:ext cx="1641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/>
              <a:t>SQL</a:t>
            </a:r>
            <a:r>
              <a:rPr kumimoji="1" lang="zh-CN" altLang="en-US" sz="1600" b="1" dirty="0"/>
              <a:t>结果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5C9C00A-CF16-9F16-5CC3-05FE609A5A59}"/>
              </a:ext>
            </a:extLst>
          </p:cNvPr>
          <p:cNvSpPr txBox="1"/>
          <p:nvPr/>
        </p:nvSpPr>
        <p:spPr>
          <a:xfrm>
            <a:off x="7427409" y="3488208"/>
            <a:ext cx="1042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/>
              <a:t>查询结果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B6070BE-1AE5-FFEF-64B0-A99EB465D120}"/>
              </a:ext>
            </a:extLst>
          </p:cNvPr>
          <p:cNvSpPr/>
          <p:nvPr/>
        </p:nvSpPr>
        <p:spPr>
          <a:xfrm>
            <a:off x="10570725" y="3234927"/>
            <a:ext cx="1042147" cy="17018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在</a:t>
            </a:r>
            <a:r>
              <a:rPr kumimoji="1" lang="en-US" altLang="zh-CN" sz="1000" dirty="0"/>
              <a:t>2019</a:t>
            </a:r>
            <a:r>
              <a:rPr kumimoji="1" lang="zh-CN" altLang="en-US" sz="1000" dirty="0"/>
              <a:t>年，海富通基金管理有限公司成立的债券型基金个数最多，共有</a:t>
            </a:r>
            <a:r>
              <a:rPr kumimoji="1" lang="en-US" altLang="zh-CN" sz="1000" dirty="0"/>
              <a:t>9</a:t>
            </a:r>
            <a:r>
              <a:rPr kumimoji="1" lang="zh-CN" altLang="en-US" sz="1000" dirty="0"/>
              <a:t>只。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C76CBDF-CF9F-86FD-1BF8-A9491FE35301}"/>
              </a:ext>
            </a:extLst>
          </p:cNvPr>
          <p:cNvSpPr txBox="1"/>
          <p:nvPr/>
        </p:nvSpPr>
        <p:spPr>
          <a:xfrm>
            <a:off x="10558615" y="2896373"/>
            <a:ext cx="1042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/>
              <a:t>最终答案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27E6EE-E2C7-6ABE-6386-F66D4E7611DB}"/>
              </a:ext>
            </a:extLst>
          </p:cNvPr>
          <p:cNvSpPr txBox="1"/>
          <p:nvPr/>
        </p:nvSpPr>
        <p:spPr>
          <a:xfrm>
            <a:off x="4308882" y="1370203"/>
            <a:ext cx="4996483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600" dirty="0"/>
              <a:t>请帮我查询在</a:t>
            </a:r>
            <a:r>
              <a:rPr kumimoji="1" lang="en-US" altLang="zh-CN" sz="1600" dirty="0"/>
              <a:t>2019</a:t>
            </a:r>
            <a:r>
              <a:rPr kumimoji="1" lang="zh-CN" altLang="en-US" sz="1600" dirty="0"/>
              <a:t>年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海富通基金管理有限公司成立哪种类型的基金个数最多</a:t>
            </a:r>
            <a:r>
              <a:rPr kumimoji="1" lang="en-US" altLang="zh-CN" sz="1600" dirty="0"/>
              <a:t>?</a:t>
            </a:r>
            <a:endParaRPr kumimoji="1" lang="zh-CN" altLang="en-US" sz="1600" dirty="0"/>
          </a:p>
        </p:txBody>
      </p:sp>
      <p:sp>
        <p:nvSpPr>
          <p:cNvPr id="38" name="右箭头 37">
            <a:extLst>
              <a:ext uri="{FF2B5EF4-FFF2-40B4-BE49-F238E27FC236}">
                <a16:creationId xmlns:a16="http://schemas.microsoft.com/office/drawing/2014/main" id="{C717583E-2E98-4164-648D-B05F5CA721AC}"/>
              </a:ext>
            </a:extLst>
          </p:cNvPr>
          <p:cNvSpPr/>
          <p:nvPr/>
        </p:nvSpPr>
        <p:spPr>
          <a:xfrm>
            <a:off x="4416388" y="3995623"/>
            <a:ext cx="466680" cy="2611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id="{4800D885-EA38-8879-7107-4431E8B90FB0}"/>
              </a:ext>
            </a:extLst>
          </p:cNvPr>
          <p:cNvSpPr/>
          <p:nvPr/>
        </p:nvSpPr>
        <p:spPr>
          <a:xfrm>
            <a:off x="6841445" y="4033327"/>
            <a:ext cx="466680" cy="2611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id="{913C1BF8-AE05-ED27-7D88-8F4E96A770C0}"/>
              </a:ext>
            </a:extLst>
          </p:cNvPr>
          <p:cNvSpPr/>
          <p:nvPr/>
        </p:nvSpPr>
        <p:spPr>
          <a:xfrm>
            <a:off x="8557697" y="4033327"/>
            <a:ext cx="428651" cy="2611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右箭头 40">
            <a:extLst>
              <a:ext uri="{FF2B5EF4-FFF2-40B4-BE49-F238E27FC236}">
                <a16:creationId xmlns:a16="http://schemas.microsoft.com/office/drawing/2014/main" id="{B83D7420-3E08-8BCB-F372-7CDC71AA852C}"/>
              </a:ext>
            </a:extLst>
          </p:cNvPr>
          <p:cNvSpPr/>
          <p:nvPr/>
        </p:nvSpPr>
        <p:spPr>
          <a:xfrm>
            <a:off x="10164923" y="4033327"/>
            <a:ext cx="312935" cy="2611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右箭头 41">
            <a:extLst>
              <a:ext uri="{FF2B5EF4-FFF2-40B4-BE49-F238E27FC236}">
                <a16:creationId xmlns:a16="http://schemas.microsoft.com/office/drawing/2014/main" id="{B706B62C-D4EB-7125-1D74-5691C725951E}"/>
              </a:ext>
            </a:extLst>
          </p:cNvPr>
          <p:cNvSpPr/>
          <p:nvPr/>
        </p:nvSpPr>
        <p:spPr>
          <a:xfrm>
            <a:off x="2502602" y="4016906"/>
            <a:ext cx="466680" cy="2611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1928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57E6C82-F735-62DB-EF89-A58E977D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181" y="-251923"/>
            <a:ext cx="3236018" cy="16262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5322D7-2C53-9310-A6B4-3547F4F5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0" y="430575"/>
            <a:ext cx="1378174" cy="281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DDDE49-FCE6-6848-3691-63392B72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24" y="-29741"/>
            <a:ext cx="2265493" cy="10107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028457-E68C-5572-E77C-CC147124F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254" y="309453"/>
            <a:ext cx="1349857" cy="6064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275F0E-E2E0-8F0B-E6D1-9D4E9DE32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100" y="-51505"/>
            <a:ext cx="2438400" cy="12253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DAE649C-88C1-6AFB-AC6A-ADC464A43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52" y="-135696"/>
            <a:ext cx="2685177" cy="13494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FD8458-9AC1-8798-0DEB-50C79BC48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780" y="-114094"/>
            <a:ext cx="2438401" cy="122539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4F1C7C-7268-995F-B384-CE651F33B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9457" y="-314511"/>
            <a:ext cx="3041000" cy="15282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D1D8227-0BB1-3889-73A2-EE62EE9C56C0}"/>
              </a:ext>
            </a:extLst>
          </p:cNvPr>
          <p:cNvSpPr txBox="1"/>
          <p:nvPr/>
        </p:nvSpPr>
        <p:spPr>
          <a:xfrm>
            <a:off x="884857" y="1382090"/>
            <a:ext cx="1241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NL2SQL</a:t>
            </a:r>
          </a:p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SFT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D6F57-A068-23D1-0C86-0C7A2FA34C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7664" y="1914543"/>
            <a:ext cx="1341440" cy="113297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E6A2AA1-76B4-8E43-1F61-2943B093B003}"/>
              </a:ext>
            </a:extLst>
          </p:cNvPr>
          <p:cNvSpPr/>
          <p:nvPr/>
        </p:nvSpPr>
        <p:spPr>
          <a:xfrm>
            <a:off x="2593282" y="2010382"/>
            <a:ext cx="1378324" cy="941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600</a:t>
            </a:r>
            <a:r>
              <a:rPr kumimoji="1" lang="zh-CN" altLang="en-US" dirty="0"/>
              <a:t>个问题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A35E38-BDC3-3E34-9C08-22BAA48AC5B9}"/>
              </a:ext>
            </a:extLst>
          </p:cNvPr>
          <p:cNvSpPr/>
          <p:nvPr/>
        </p:nvSpPr>
        <p:spPr>
          <a:xfrm>
            <a:off x="6785162" y="2010382"/>
            <a:ext cx="1378324" cy="941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r>
              <a:rPr kumimoji="1" lang="zh-CN" altLang="en-US" dirty="0"/>
              <a:t>类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BB76FDE-A30E-722F-7980-B01926A70B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787" y="1914543"/>
            <a:ext cx="1341440" cy="113297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EAEF05A-8259-EFCA-B8B7-9AE738415956}"/>
              </a:ext>
            </a:extLst>
          </p:cNvPr>
          <p:cNvSpPr/>
          <p:nvPr/>
        </p:nvSpPr>
        <p:spPr>
          <a:xfrm>
            <a:off x="9853574" y="3906325"/>
            <a:ext cx="1378324" cy="941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r>
              <a:rPr kumimoji="1" lang="zh-CN" altLang="en-US" dirty="0"/>
              <a:t>个样本</a:t>
            </a:r>
          </a:p>
        </p:txBody>
      </p:sp>
      <p:pic>
        <p:nvPicPr>
          <p:cNvPr id="37" name="图形 36" descr="用户">
            <a:extLst>
              <a:ext uri="{FF2B5EF4-FFF2-40B4-BE49-F238E27FC236}">
                <a16:creationId xmlns:a16="http://schemas.microsoft.com/office/drawing/2014/main" id="{92CE07CE-1BA9-00A5-A575-F3AA21552B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21425" y="3708404"/>
            <a:ext cx="914400" cy="91440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6E70078-7EB9-FFED-853A-1DE655F05972}"/>
              </a:ext>
            </a:extLst>
          </p:cNvPr>
          <p:cNvSpPr txBox="1"/>
          <p:nvPr/>
        </p:nvSpPr>
        <p:spPr>
          <a:xfrm>
            <a:off x="8121425" y="462280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人工修改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5DD31B3-A99D-3653-9D30-55A3036DAB41}"/>
              </a:ext>
            </a:extLst>
          </p:cNvPr>
          <p:cNvSpPr/>
          <p:nvPr/>
        </p:nvSpPr>
        <p:spPr>
          <a:xfrm>
            <a:off x="6111521" y="3914716"/>
            <a:ext cx="1378324" cy="941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r>
              <a:rPr kumimoji="1" lang="zh-CN" altLang="en-US" dirty="0"/>
              <a:t>个样本</a:t>
            </a:r>
          </a:p>
        </p:txBody>
      </p:sp>
      <p:pic>
        <p:nvPicPr>
          <p:cNvPr id="40" name="图形 39" descr="用户">
            <a:extLst>
              <a:ext uri="{FF2B5EF4-FFF2-40B4-BE49-F238E27FC236}">
                <a16:creationId xmlns:a16="http://schemas.microsoft.com/office/drawing/2014/main" id="{EF7CE418-E07A-31AF-9326-C7F1681583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6633" y="3787721"/>
            <a:ext cx="914400" cy="9144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898812E-86CC-8DE2-185C-B23C87D344B7}"/>
              </a:ext>
            </a:extLst>
          </p:cNvPr>
          <p:cNvSpPr txBox="1"/>
          <p:nvPr/>
        </p:nvSpPr>
        <p:spPr>
          <a:xfrm>
            <a:off x="4616633" y="470212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数据增广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C867697-6E83-AA5C-C7B7-11BD13DB0274}"/>
              </a:ext>
            </a:extLst>
          </p:cNvPr>
          <p:cNvSpPr/>
          <p:nvPr/>
        </p:nvSpPr>
        <p:spPr>
          <a:xfrm>
            <a:off x="2606729" y="3906325"/>
            <a:ext cx="1378324" cy="941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140</a:t>
            </a:r>
            <a:r>
              <a:rPr kumimoji="1" lang="zh-CN" altLang="en-US" dirty="0"/>
              <a:t>个样本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30B69FE-C810-E5D3-C329-442AC8FDD8D9}"/>
              </a:ext>
            </a:extLst>
          </p:cNvPr>
          <p:cNvGrpSpPr/>
          <p:nvPr/>
        </p:nvGrpSpPr>
        <p:grpSpPr>
          <a:xfrm>
            <a:off x="467800" y="3898512"/>
            <a:ext cx="1279146" cy="1607217"/>
            <a:chOff x="3783608" y="4842435"/>
            <a:chExt cx="1279146" cy="1540721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6AC97BFF-3896-D1CB-F672-9D7670B3C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26761" y="4842435"/>
              <a:ext cx="992841" cy="887907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C321136-054F-D43D-1CE9-AA7DC1C706E7}"/>
                </a:ext>
              </a:extLst>
            </p:cNvPr>
            <p:cNvSpPr txBox="1"/>
            <p:nvPr/>
          </p:nvSpPr>
          <p:spPr>
            <a:xfrm>
              <a:off x="3783608" y="5822575"/>
              <a:ext cx="1279146" cy="560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/>
                <a:t>千问</a:t>
              </a:r>
              <a:r>
                <a:rPr kumimoji="1" lang="en-US" altLang="zh-CN" sz="1600" dirty="0"/>
                <a:t>14B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Chat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-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SFT</a:t>
              </a:r>
              <a:endParaRPr kumimoji="1" lang="zh-CN" altLang="en-US" sz="1600" dirty="0"/>
            </a:p>
          </p:txBody>
        </p:sp>
      </p:grpSp>
      <p:sp>
        <p:nvSpPr>
          <p:cNvPr id="46" name="右箭头 45">
            <a:extLst>
              <a:ext uri="{FF2B5EF4-FFF2-40B4-BE49-F238E27FC236}">
                <a16:creationId xmlns:a16="http://schemas.microsoft.com/office/drawing/2014/main" id="{4D042E03-1221-BEB2-9E17-133E1E51D23E}"/>
              </a:ext>
            </a:extLst>
          </p:cNvPr>
          <p:cNvSpPr/>
          <p:nvPr/>
        </p:nvSpPr>
        <p:spPr>
          <a:xfrm>
            <a:off x="4134971" y="2433918"/>
            <a:ext cx="416858" cy="201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右箭头 46">
            <a:extLst>
              <a:ext uri="{FF2B5EF4-FFF2-40B4-BE49-F238E27FC236}">
                <a16:creationId xmlns:a16="http://schemas.microsoft.com/office/drawing/2014/main" id="{D91F32D4-133E-DB77-2A8A-64F75A244767}"/>
              </a:ext>
            </a:extLst>
          </p:cNvPr>
          <p:cNvSpPr/>
          <p:nvPr/>
        </p:nvSpPr>
        <p:spPr>
          <a:xfrm>
            <a:off x="6245280" y="2433918"/>
            <a:ext cx="416858" cy="201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右箭头 47">
            <a:extLst>
              <a:ext uri="{FF2B5EF4-FFF2-40B4-BE49-F238E27FC236}">
                <a16:creationId xmlns:a16="http://schemas.microsoft.com/office/drawing/2014/main" id="{E7F53D03-930D-AB33-3E92-4489297CE47F}"/>
              </a:ext>
            </a:extLst>
          </p:cNvPr>
          <p:cNvSpPr/>
          <p:nvPr/>
        </p:nvSpPr>
        <p:spPr>
          <a:xfrm>
            <a:off x="8535207" y="2433918"/>
            <a:ext cx="416858" cy="201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右箭头 48">
            <a:extLst>
              <a:ext uri="{FF2B5EF4-FFF2-40B4-BE49-F238E27FC236}">
                <a16:creationId xmlns:a16="http://schemas.microsoft.com/office/drawing/2014/main" id="{4C04F105-6A40-DFAB-F8EC-7663C3130459}"/>
              </a:ext>
            </a:extLst>
          </p:cNvPr>
          <p:cNvSpPr/>
          <p:nvPr/>
        </p:nvSpPr>
        <p:spPr>
          <a:xfrm rot="4000245">
            <a:off x="10159158" y="3376067"/>
            <a:ext cx="416858" cy="201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右箭头 49">
            <a:extLst>
              <a:ext uri="{FF2B5EF4-FFF2-40B4-BE49-F238E27FC236}">
                <a16:creationId xmlns:a16="http://schemas.microsoft.com/office/drawing/2014/main" id="{4AFE64C3-562E-FDE7-8E21-B67E147B822A}"/>
              </a:ext>
            </a:extLst>
          </p:cNvPr>
          <p:cNvSpPr/>
          <p:nvPr/>
        </p:nvSpPr>
        <p:spPr>
          <a:xfrm rot="10800000">
            <a:off x="9160461" y="4284510"/>
            <a:ext cx="453670" cy="201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右箭头 50">
            <a:extLst>
              <a:ext uri="{FF2B5EF4-FFF2-40B4-BE49-F238E27FC236}">
                <a16:creationId xmlns:a16="http://schemas.microsoft.com/office/drawing/2014/main" id="{70F820B9-3DAE-2874-3402-A10BFE308BA9}"/>
              </a:ext>
            </a:extLst>
          </p:cNvPr>
          <p:cNvSpPr/>
          <p:nvPr/>
        </p:nvSpPr>
        <p:spPr>
          <a:xfrm rot="10800000">
            <a:off x="7620905" y="4284510"/>
            <a:ext cx="453670" cy="201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9F3AEC1E-CDC3-AB9B-02BD-EF78A6747C5E}"/>
              </a:ext>
            </a:extLst>
          </p:cNvPr>
          <p:cNvSpPr/>
          <p:nvPr/>
        </p:nvSpPr>
        <p:spPr>
          <a:xfrm rot="10800000">
            <a:off x="5538130" y="4276119"/>
            <a:ext cx="453670" cy="201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右箭头 52">
            <a:extLst>
              <a:ext uri="{FF2B5EF4-FFF2-40B4-BE49-F238E27FC236}">
                <a16:creationId xmlns:a16="http://schemas.microsoft.com/office/drawing/2014/main" id="{4BC7F0B8-3B67-4B70-D51E-F106D00B14CB}"/>
              </a:ext>
            </a:extLst>
          </p:cNvPr>
          <p:cNvSpPr/>
          <p:nvPr/>
        </p:nvSpPr>
        <p:spPr>
          <a:xfrm rot="10800000">
            <a:off x="4135820" y="4275554"/>
            <a:ext cx="453670" cy="201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右箭头 53">
            <a:extLst>
              <a:ext uri="{FF2B5EF4-FFF2-40B4-BE49-F238E27FC236}">
                <a16:creationId xmlns:a16="http://schemas.microsoft.com/office/drawing/2014/main" id="{ACE229CC-0079-A390-1605-DE8A1D80CAE7}"/>
              </a:ext>
            </a:extLst>
          </p:cNvPr>
          <p:cNvSpPr/>
          <p:nvPr/>
        </p:nvSpPr>
        <p:spPr>
          <a:xfrm rot="10800000">
            <a:off x="1941765" y="4275554"/>
            <a:ext cx="453670" cy="201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334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57E6C82-F735-62DB-EF89-A58E977D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181" y="-251923"/>
            <a:ext cx="3236018" cy="16262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5322D7-2C53-9310-A6B4-3547F4F5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0" y="430575"/>
            <a:ext cx="1378174" cy="281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DDDE49-FCE6-6848-3691-63392B72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24" y="-29741"/>
            <a:ext cx="2265493" cy="10107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028457-E68C-5572-E77C-CC147124F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254" y="309453"/>
            <a:ext cx="1349857" cy="6064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275F0E-E2E0-8F0B-E6D1-9D4E9DE32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100" y="-51505"/>
            <a:ext cx="2438400" cy="12253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DAE649C-88C1-6AFB-AC6A-ADC464A43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52" y="-135696"/>
            <a:ext cx="2685177" cy="13494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FD8458-9AC1-8798-0DEB-50C79BC48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780" y="-114094"/>
            <a:ext cx="2438401" cy="122539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4F1C7C-7268-995F-B384-CE651F33B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9457" y="-314511"/>
            <a:ext cx="3041000" cy="15282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D1D8227-0BB1-3889-73A2-EE62EE9C56C0}"/>
              </a:ext>
            </a:extLst>
          </p:cNvPr>
          <p:cNvSpPr txBox="1"/>
          <p:nvPr/>
        </p:nvSpPr>
        <p:spPr>
          <a:xfrm>
            <a:off x="884857" y="1382090"/>
            <a:ext cx="183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A1D9E1-F525-CC97-960F-1F360940D2A0}"/>
              </a:ext>
            </a:extLst>
          </p:cNvPr>
          <p:cNvSpPr txBox="1"/>
          <p:nvPr/>
        </p:nvSpPr>
        <p:spPr>
          <a:xfrm>
            <a:off x="1645912" y="3011986"/>
            <a:ext cx="5394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召回：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利用目录信息，进一步缩小召回范围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多路召回（向量数据库）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回答：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降噪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信息（指令）遵循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FF53720-C853-6AD2-7BC6-1355747A8A59}"/>
              </a:ext>
            </a:extLst>
          </p:cNvPr>
          <p:cNvSpPr/>
          <p:nvPr/>
        </p:nvSpPr>
        <p:spPr>
          <a:xfrm>
            <a:off x="2455409" y="2342273"/>
            <a:ext cx="1463040" cy="3376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文档问答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CACCDC5-233D-87BC-3289-465808D26D93}"/>
              </a:ext>
            </a:extLst>
          </p:cNvPr>
          <p:cNvSpPr/>
          <p:nvPr/>
        </p:nvSpPr>
        <p:spPr>
          <a:xfrm>
            <a:off x="7851757" y="2342273"/>
            <a:ext cx="1463040" cy="3376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SQL</a:t>
            </a:r>
            <a:r>
              <a:rPr kumimoji="1" lang="zh-CN" altLang="en-US" dirty="0"/>
              <a:t>问答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3918ED-6E8D-ED61-C23D-5579C35E2BE5}"/>
              </a:ext>
            </a:extLst>
          </p:cNvPr>
          <p:cNvSpPr txBox="1"/>
          <p:nvPr/>
        </p:nvSpPr>
        <p:spPr>
          <a:xfrm>
            <a:off x="6882937" y="3003058"/>
            <a:ext cx="4358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召回：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表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字段精细化召回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NL2SQL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COT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，将问题拆分，分别计算并汇总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回答：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信息（指令）遵循</a:t>
            </a:r>
          </a:p>
        </p:txBody>
      </p:sp>
    </p:spTree>
    <p:extLst>
      <p:ext uri="{BB962C8B-B14F-4D97-AF65-F5344CB8AC3E}">
        <p14:creationId xmlns:p14="http://schemas.microsoft.com/office/powerpoint/2010/main" val="2289442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比赛PPT模版v2" id="{D5D78394-352A-1F45-8908-A1E4AEB53A33}" vid="{7A8E0802-A82A-FB43-B767-F2AB865A693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1098</TotalTime>
  <Words>662</Words>
  <Application>Microsoft Macintosh PowerPoint</Application>
  <PresentationFormat>宽屏</PresentationFormat>
  <Paragraphs>99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SimHei</vt:lpstr>
      <vt:lpstr>SimSun</vt:lpstr>
      <vt:lpstr>Microsoft YaHei</vt:lpstr>
      <vt:lpstr>ACADEMY ENGRAVED LET PLAIN:1.0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30</cp:revision>
  <dcterms:created xsi:type="dcterms:W3CDTF">2023-12-17T06:38:04Z</dcterms:created>
  <dcterms:modified xsi:type="dcterms:W3CDTF">2023-12-22T01:16:30Z</dcterms:modified>
</cp:coreProperties>
</file>